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1" r:id="rId1"/>
  </p:sldMasterIdLst>
  <p:sldIdLst>
    <p:sldId id="256" r:id="rId2"/>
    <p:sldId id="257" r:id="rId3"/>
    <p:sldId id="258" r:id="rId4"/>
    <p:sldId id="259" r:id="rId5"/>
    <p:sldId id="260" r:id="rId6"/>
    <p:sldId id="263" r:id="rId7"/>
    <p:sldId id="261" r:id="rId8"/>
    <p:sldId id="268" r:id="rId9"/>
    <p:sldId id="262" r:id="rId10"/>
    <p:sldId id="265" r:id="rId11"/>
    <p:sldId id="264" r:id="rId12"/>
    <p:sldId id="267"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668"/>
    <p:restoredTop sz="94558"/>
  </p:normalViewPr>
  <p:slideViewPr>
    <p:cSldViewPr snapToGrid="0">
      <p:cViewPr varScale="1">
        <p:scale>
          <a:sx n="121" d="100"/>
          <a:sy n="121" d="100"/>
        </p:scale>
        <p:origin x="86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640080" y="1371599"/>
            <a:ext cx="6675120" cy="2951825"/>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640080" y="4584879"/>
            <a:ext cx="667512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6444479B-705B-4489-957E-7E8A228BDFA0}" type="datetime1">
              <a:rPr lang="en-US" smtClean="0"/>
              <a:t>12/10/25</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40354431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C07B66AD-7C08-490A-ADA4-B47E10FB2407}" type="datetime1">
              <a:rPr lang="en-US" smtClean="0"/>
              <a:t>12/10/25</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6087769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1CB3635-47E1-90D8-B693-DA85A66B3831}"/>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209219" y="640079"/>
            <a:ext cx="1811773" cy="5536884"/>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640080" y="640080"/>
            <a:ext cx="8412422" cy="553688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05B95027-4255-49E7-9841-CD21BCC99996}" type="datetime1">
              <a:rPr lang="en-US" smtClean="0"/>
              <a:t>12/10/25</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3230604F-219C-2DEE-830E-27274CC2FE19}"/>
              </a:ext>
              <a:ext uri="{C183D7F6-B498-43B3-948B-1728B52AA6E4}">
                <adec:decorative xmlns:adec="http://schemas.microsoft.com/office/drawing/2017/decorative" val="1"/>
              </a:ext>
            </a:extLst>
          </p:cNvPr>
          <p:cNvCxnSpPr>
            <a:cxnSpLocks/>
          </p:cNvCxnSpPr>
          <p:nvPr/>
        </p:nvCxnSpPr>
        <p:spPr>
          <a:xfrm rot="5400000">
            <a:off x="10872154" y="119243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6021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9F89F774-3FA6-43B8-9241-99959C8FD463}" type="datetime1">
              <a:rPr lang="en-US" smtClean="0"/>
              <a:t>12/10/25</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9843000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1BB59B6-79B9-97F5-AC3B-DF65899D39D8}"/>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640080" y="1291366"/>
            <a:ext cx="9214884" cy="3159974"/>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640080" y="5018567"/>
            <a:ext cx="7907079" cy="1073889"/>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F9504452-5DCC-4FE2-A5C9-8A5EF6714D65}" type="datetime1">
              <a:rPr lang="en-US" smtClean="0"/>
              <a:t>12/10/25</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FF05EAE5-4812-F718-6D75-9627884180BF}"/>
              </a:ext>
              <a:ext uri="{C183D7F6-B498-43B3-948B-1728B52AA6E4}">
                <adec:decorative xmlns:adec="http://schemas.microsoft.com/office/drawing/2017/decorative" val="1"/>
              </a:ext>
            </a:extLst>
          </p:cNvPr>
          <p:cNvCxnSpPr>
            <a:cxnSpLocks/>
          </p:cNvCxnSpPr>
          <p:nvPr/>
        </p:nvCxnSpPr>
        <p:spPr>
          <a:xfrm>
            <a:off x="716281" y="4715234"/>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97417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640080"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318928"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E579ABC2-0180-4F3A-A895-A85BC724D472}" type="datetime1">
              <a:rPr lang="en-US" smtClean="0"/>
              <a:t>12/10/25</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1080571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640079" y="1371599"/>
            <a:ext cx="10890929" cy="93975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640079"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640079"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318928"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318928"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6AEEA9BA-4E8F-439E-BEA4-91FBA01E3F5F}" type="datetime1">
              <a:rPr lang="en-US" smtClean="0"/>
              <a:t>12/10/25</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1391275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BE15BF18-0007-481C-AA29-413124BC3EE7}" type="datetime1">
              <a:rPr lang="en-US" smtClean="0"/>
              <a:t>12/10/25</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9678939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49F9F0F-FB8C-5565-247C-BDCC156B5CAF}"/>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09BE9870-3748-43AD-B547-02A075CB4A1D}" type="datetime1">
              <a:rPr lang="en-US" smtClean="0"/>
              <a:t>12/10/25</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3055058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4936519" y="1031001"/>
            <a:ext cx="6594490" cy="516636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640080" y="2972168"/>
            <a:ext cx="3859397" cy="322682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558E7897-33C5-4F1A-9307-D068E37F3DC7}" type="datetime1">
              <a:rPr lang="en-US" smtClean="0"/>
              <a:t>12/10/25</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1503410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4937760" y="1033271"/>
            <a:ext cx="6592824" cy="516636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640080" y="2972167"/>
            <a:ext cx="3859397" cy="32268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82E171BA-CC09-47C8-A6DF-F5C5CB59CEEC}" type="datetime1">
              <a:rPr lang="en-US" smtClean="0"/>
              <a:t>12/10/25</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0110390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640079" y="1371601"/>
            <a:ext cx="10890929" cy="10972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640080" y="2633472"/>
            <a:ext cx="10890928" cy="35661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640080"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7DA38F49-B3E2-4BF0-BEC7-C30D34ABBB8D}" type="datetime1">
              <a:rPr lang="en-US" smtClean="0"/>
              <a:t>12/10/25</a:t>
            </a:fld>
            <a:endParaRPr lang="en-US"/>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70C12960-6E85-460F-B6E3-5B82CB31AF3D}" type="slidenum">
              <a:rPr lang="en-US" smtClean="0"/>
              <a:t>‹#›</a:t>
            </a:fld>
            <a:endParaRPr lang="en-US"/>
          </a:p>
        </p:txBody>
      </p:sp>
      <p:cxnSp>
        <p:nvCxnSpPr>
          <p:cNvPr id="9" name="Straight Connector 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p:cNvCxnSpPr>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9575440"/>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10" r:id="rId6"/>
    <p:sldLayoutId id="2147483705" r:id="rId7"/>
    <p:sldLayoutId id="2147483706" r:id="rId8"/>
    <p:sldLayoutId id="2147483707" r:id="rId9"/>
    <p:sldLayoutId id="2147483709" r:id="rId10"/>
    <p:sldLayoutId id="2147483708" r:id="rId11"/>
  </p:sldLayoutIdLst>
  <p:hf sldNum="0" hdr="0" ftr="0" dt="0"/>
  <p:txStyles>
    <p:titleStyle>
      <a:lvl1pPr algn="l" defTabSz="914400" rtl="0" eaLnBrk="1" latinLnBrk="0" hangingPunct="1">
        <a:lnSpc>
          <a:spcPct val="10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691252-B1C7-11CF-A5B7-C507984D64A6}"/>
              </a:ext>
            </a:extLst>
          </p:cNvPr>
          <p:cNvSpPr>
            <a:spLocks noGrp="1"/>
          </p:cNvSpPr>
          <p:nvPr>
            <p:ph type="ctrTitle"/>
          </p:nvPr>
        </p:nvSpPr>
        <p:spPr>
          <a:xfrm>
            <a:off x="640080" y="1434438"/>
            <a:ext cx="2983229" cy="2612976"/>
          </a:xfrm>
        </p:spPr>
        <p:txBody>
          <a:bodyPr anchor="t">
            <a:normAutofit/>
          </a:bodyPr>
          <a:lstStyle/>
          <a:p>
            <a:r>
              <a:rPr lang="en-US" sz="4400" dirty="0"/>
              <a:t>‘Bus Delay’ Business Report</a:t>
            </a:r>
          </a:p>
        </p:txBody>
      </p:sp>
      <p:pic>
        <p:nvPicPr>
          <p:cNvPr id="3" name="Picture 2" descr="Interior of empty bus">
            <a:extLst>
              <a:ext uri="{FF2B5EF4-FFF2-40B4-BE49-F238E27FC236}">
                <a16:creationId xmlns:a16="http://schemas.microsoft.com/office/drawing/2014/main" id="{C063A07E-538E-0510-DCFE-6282E032C457}"/>
              </a:ext>
            </a:extLst>
          </p:cNvPr>
          <p:cNvPicPr>
            <a:picLocks noChangeAspect="1"/>
          </p:cNvPicPr>
          <p:nvPr/>
        </p:nvPicPr>
        <p:blipFill>
          <a:blip r:embed="rId2"/>
          <a:srcRect t="9736" b="5994"/>
          <a:stretch>
            <a:fillRect/>
          </a:stretch>
        </p:blipFill>
        <p:spPr>
          <a:xfrm>
            <a:off x="3504392" y="-1"/>
            <a:ext cx="8647969" cy="6272781"/>
          </a:xfrm>
          <a:prstGeom prst="rect">
            <a:avLst/>
          </a:prstGeom>
        </p:spPr>
      </p:pic>
      <p:cxnSp>
        <p:nvCxnSpPr>
          <p:cNvPr id="17" name="Straight Connector 16">
            <a:extLst>
              <a:ext uri="{FF2B5EF4-FFF2-40B4-BE49-F238E27FC236}">
                <a16:creationId xmlns:a16="http://schemas.microsoft.com/office/drawing/2014/main" id="{426B4E86-32C4-273A-1ADF-6B44243549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72253" y="6272784"/>
            <a:ext cx="10847495"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7014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A48B8E7-0A40-A543-8C17-057D240D0803}"/>
              </a:ext>
            </a:extLst>
          </p:cNvPr>
          <p:cNvSpPr>
            <a:spLocks noGrp="1"/>
          </p:cNvSpPr>
          <p:nvPr>
            <p:ph type="title"/>
          </p:nvPr>
        </p:nvSpPr>
        <p:spPr>
          <a:xfrm>
            <a:off x="640079" y="1021842"/>
            <a:ext cx="3156857" cy="2642616"/>
          </a:xfrm>
        </p:spPr>
        <p:txBody>
          <a:bodyPr vert="horz" lIns="91440" tIns="45720" rIns="91440" bIns="45720" rtlCol="0" anchor="b">
            <a:normAutofit/>
          </a:bodyPr>
          <a:lstStyle/>
          <a:p>
            <a:r>
              <a:rPr lang="en-US" sz="4100"/>
              <a:t>Project Deliverables</a:t>
            </a:r>
          </a:p>
        </p:txBody>
      </p:sp>
      <p:cxnSp>
        <p:nvCxnSpPr>
          <p:cNvPr id="13" name="Straight Connector 12">
            <a:extLst>
              <a:ext uri="{FF2B5EF4-FFF2-40B4-BE49-F238E27FC236}">
                <a16:creationId xmlns:a16="http://schemas.microsoft.com/office/drawing/2014/main" id="{750527CE-FCD0-40C8-B37A-39331C2A4FD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4011930"/>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id="{F0E63CFC-8F99-728D-E37B-1B247413BF94}"/>
              </a:ext>
            </a:extLst>
          </p:cNvPr>
          <p:cNvGraphicFramePr>
            <a:graphicFrameLocks noGrp="1"/>
          </p:cNvGraphicFramePr>
          <p:nvPr>
            <p:ph idx="1"/>
            <p:extLst>
              <p:ext uri="{D42A27DB-BD31-4B8C-83A1-F6EECF244321}">
                <p14:modId xmlns:p14="http://schemas.microsoft.com/office/powerpoint/2010/main" val="39919750"/>
              </p:ext>
            </p:extLst>
          </p:nvPr>
        </p:nvGraphicFramePr>
        <p:xfrm>
          <a:off x="4604641" y="1530148"/>
          <a:ext cx="6876289" cy="3866288"/>
        </p:xfrm>
        <a:graphic>
          <a:graphicData uri="http://schemas.openxmlformats.org/drawingml/2006/table">
            <a:tbl>
              <a:tblPr>
                <a:noFill/>
              </a:tblPr>
              <a:tblGrid>
                <a:gridCol w="2624228">
                  <a:extLst>
                    <a:ext uri="{9D8B030D-6E8A-4147-A177-3AD203B41FA5}">
                      <a16:colId xmlns:a16="http://schemas.microsoft.com/office/drawing/2014/main" val="4105620426"/>
                    </a:ext>
                  </a:extLst>
                </a:gridCol>
                <a:gridCol w="4252061">
                  <a:extLst>
                    <a:ext uri="{9D8B030D-6E8A-4147-A177-3AD203B41FA5}">
                      <a16:colId xmlns:a16="http://schemas.microsoft.com/office/drawing/2014/main" val="1270676818"/>
                    </a:ext>
                  </a:extLst>
                </a:gridCol>
              </a:tblGrid>
              <a:tr h="451453">
                <a:tc>
                  <a:txBody>
                    <a:bodyPr/>
                    <a:lstStyle/>
                    <a:p>
                      <a:r>
                        <a:rPr lang="en-US" sz="1500" cap="none" spc="0">
                          <a:solidFill>
                            <a:schemeClr val="tx1"/>
                          </a:solidFill>
                        </a:rPr>
                        <a:t>Deliverable</a:t>
                      </a:r>
                    </a:p>
                  </a:txBody>
                  <a:tcPr marL="57878" marR="57878" marT="57878" marB="115757" anchor="ctr">
                    <a:lnL w="12700" cmpd="sng">
                      <a:noFill/>
                      <a:prstDash val="solid"/>
                    </a:lnL>
                    <a:lnR w="12700" cmpd="sng">
                      <a:noFill/>
                      <a:prstDash val="solid"/>
                    </a:lnR>
                    <a:lnT w="12700" cap="flat" cmpd="sng" algn="ctr">
                      <a:solidFill>
                        <a:schemeClr val="accent1"/>
                      </a:solidFill>
                      <a:prstDash val="solid"/>
                    </a:lnT>
                    <a:lnB w="12700" cmpd="sng">
                      <a:noFill/>
                      <a:prstDash val="solid"/>
                    </a:lnB>
                    <a:noFill/>
                  </a:tcPr>
                </a:tc>
                <a:tc>
                  <a:txBody>
                    <a:bodyPr/>
                    <a:lstStyle/>
                    <a:p>
                      <a:r>
                        <a:rPr lang="en-US" sz="1500" cap="none" spc="0">
                          <a:solidFill>
                            <a:schemeClr val="tx1"/>
                          </a:solidFill>
                        </a:rPr>
                        <a:t>Business Value</a:t>
                      </a:r>
                    </a:p>
                  </a:txBody>
                  <a:tcPr marL="57878" marR="57878" marT="57878" marB="115757" anchor="ctr">
                    <a:lnL w="12700" cmpd="sng">
                      <a:noFill/>
                      <a:prstDash val="solid"/>
                    </a:lnL>
                    <a:lnR w="12700" cmpd="sng">
                      <a:noFill/>
                      <a:prstDash val="solid"/>
                    </a:lnR>
                    <a:lnT w="12700" cap="flat" cmpd="sng" algn="ctr">
                      <a:solidFill>
                        <a:schemeClr val="accent1"/>
                      </a:solidFill>
                      <a:prstDash val="solid"/>
                    </a:lnT>
                    <a:lnB w="12700" cmpd="sng">
                      <a:noFill/>
                      <a:prstDash val="solid"/>
                    </a:lnB>
                    <a:noFill/>
                  </a:tcPr>
                </a:tc>
                <a:extLst>
                  <a:ext uri="{0D108BD9-81ED-4DB2-BD59-A6C34878D82A}">
                    <a16:rowId xmlns:a16="http://schemas.microsoft.com/office/drawing/2014/main" val="3701238774"/>
                  </a:ext>
                </a:extLst>
              </a:tr>
              <a:tr h="682967">
                <a:tc>
                  <a:txBody>
                    <a:bodyPr/>
                    <a:lstStyle/>
                    <a:p>
                      <a:r>
                        <a:rPr lang="en-US" sz="1500" b="1" cap="none" spc="0">
                          <a:solidFill>
                            <a:schemeClr val="tx1"/>
                          </a:solidFill>
                        </a:rPr>
                        <a:t>1. Clean Delay Dashboard</a:t>
                      </a:r>
                      <a:endParaRPr lang="en-US" sz="1500" cap="none" spc="0">
                        <a:solidFill>
                          <a:schemeClr val="tx1"/>
                        </a:solidFill>
                      </a:endParaRPr>
                    </a:p>
                  </a:txBody>
                  <a:tcPr marL="57878" marR="57878" marT="57878" marB="115757" anchor="ctr">
                    <a:lnL w="12700" cmpd="sng">
                      <a:noFill/>
                      <a:prstDash val="solid"/>
                    </a:lnL>
                    <a:lnR w="12700" cmpd="sng">
                      <a:noFill/>
                      <a:prstDash val="solid"/>
                    </a:lnR>
                    <a:lnT w="12700" cmpd="sng">
                      <a:noFill/>
                      <a:prstDash val="solid"/>
                    </a:lnT>
                    <a:lnB w="12700" cmpd="sng">
                      <a:noFill/>
                      <a:prstDash val="solid"/>
                    </a:lnB>
                    <a:noFill/>
                  </a:tcPr>
                </a:tc>
                <a:tc>
                  <a:txBody>
                    <a:bodyPr/>
                    <a:lstStyle/>
                    <a:p>
                      <a:r>
                        <a:rPr lang="en-US" sz="1500" cap="none" spc="0">
                          <a:solidFill>
                            <a:schemeClr val="tx1"/>
                          </a:solidFill>
                        </a:rPr>
                        <a:t>One trusted view of all past delays (by borough, time, vendor, reason)</a:t>
                      </a:r>
                    </a:p>
                  </a:txBody>
                  <a:tcPr marL="57878" marR="57878" marT="57878" marB="115757"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875330450"/>
                  </a:ext>
                </a:extLst>
              </a:tr>
              <a:tr h="682967">
                <a:tc>
                  <a:txBody>
                    <a:bodyPr/>
                    <a:lstStyle/>
                    <a:p>
                      <a:r>
                        <a:rPr lang="en-US" sz="1500" b="1" cap="none" spc="0">
                          <a:solidFill>
                            <a:schemeClr val="tx1"/>
                          </a:solidFill>
                        </a:rPr>
                        <a:t>2. Delay Prediction Tool</a:t>
                      </a:r>
                      <a:endParaRPr lang="en-US" sz="1500" cap="none" spc="0">
                        <a:solidFill>
                          <a:schemeClr val="tx1"/>
                        </a:solidFill>
                      </a:endParaRPr>
                    </a:p>
                  </a:txBody>
                  <a:tcPr marL="57878" marR="57878" marT="57878" marB="115757" anchor="ctr">
                    <a:lnL w="12700" cmpd="sng">
                      <a:noFill/>
                      <a:prstDash val="solid"/>
                    </a:lnL>
                    <a:lnR w="12700" cmpd="sng">
                      <a:noFill/>
                      <a:prstDash val="solid"/>
                    </a:lnR>
                    <a:lnT w="12700" cmpd="sng">
                      <a:noFill/>
                      <a:prstDash val="solid"/>
                    </a:lnT>
                    <a:lnB w="12700" cmpd="sng">
                      <a:noFill/>
                      <a:prstDash val="solid"/>
                    </a:lnB>
                    <a:noFill/>
                  </a:tcPr>
                </a:tc>
                <a:tc>
                  <a:txBody>
                    <a:bodyPr/>
                    <a:lstStyle/>
                    <a:p>
                      <a:r>
                        <a:rPr lang="en-US" sz="1500" cap="none" spc="0">
                          <a:solidFill>
                            <a:schemeClr val="tx1"/>
                          </a:solidFill>
                        </a:rPr>
                        <a:t>Forecast: </a:t>
                      </a:r>
                      <a:r>
                        <a:rPr lang="en-US" sz="1500" i="1" cap="none" spc="0">
                          <a:solidFill>
                            <a:schemeClr val="tx1"/>
                          </a:solidFill>
                        </a:rPr>
                        <a:t>“This route will be 25 minutes late”</a:t>
                      </a:r>
                      <a:r>
                        <a:rPr lang="en-US" sz="1500" cap="none" spc="0">
                          <a:solidFill>
                            <a:schemeClr val="tx1"/>
                          </a:solidFill>
                        </a:rPr>
                        <a:t> or </a:t>
                      </a:r>
                      <a:r>
                        <a:rPr lang="en-US" sz="1500" i="1" cap="none" spc="0">
                          <a:solidFill>
                            <a:schemeClr val="tx1"/>
                          </a:solidFill>
                        </a:rPr>
                        <a:t>“High risk of long delay”</a:t>
                      </a:r>
                      <a:endParaRPr lang="en-US" sz="1500" cap="none" spc="0">
                        <a:solidFill>
                          <a:schemeClr val="tx1"/>
                        </a:solidFill>
                      </a:endParaRPr>
                    </a:p>
                  </a:txBody>
                  <a:tcPr marL="57878" marR="57878" marT="57878" marB="115757"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450058183"/>
                  </a:ext>
                </a:extLst>
              </a:tr>
              <a:tr h="682967">
                <a:tc>
                  <a:txBody>
                    <a:bodyPr/>
                    <a:lstStyle/>
                    <a:p>
                      <a:r>
                        <a:rPr lang="en-US" sz="1500" b="1" cap="none" spc="0">
                          <a:solidFill>
                            <a:schemeClr val="tx1"/>
                          </a:solidFill>
                        </a:rPr>
                        <a:t>3. Early Alert System (Prototype)</a:t>
                      </a:r>
                      <a:endParaRPr lang="en-US" sz="1500" cap="none" spc="0">
                        <a:solidFill>
                          <a:schemeClr val="tx1"/>
                        </a:solidFill>
                      </a:endParaRPr>
                    </a:p>
                  </a:txBody>
                  <a:tcPr marL="57878" marR="57878" marT="57878" marB="115757" anchor="ctr">
                    <a:lnL w="12700" cmpd="sng">
                      <a:noFill/>
                      <a:prstDash val="solid"/>
                    </a:lnL>
                    <a:lnR w="12700" cmpd="sng">
                      <a:noFill/>
                      <a:prstDash val="solid"/>
                    </a:lnR>
                    <a:lnT w="12700" cmpd="sng">
                      <a:noFill/>
                      <a:prstDash val="solid"/>
                    </a:lnT>
                    <a:lnB w="12700" cmpd="sng">
                      <a:noFill/>
                      <a:prstDash val="solid"/>
                    </a:lnB>
                    <a:noFill/>
                  </a:tcPr>
                </a:tc>
                <a:tc>
                  <a:txBody>
                    <a:bodyPr/>
                    <a:lstStyle/>
                    <a:p>
                      <a:r>
                        <a:rPr lang="en-US" sz="1500" cap="none" spc="0">
                          <a:solidFill>
                            <a:schemeClr val="tx1"/>
                          </a:solidFill>
                        </a:rPr>
                        <a:t>Auto-text to parents/schools when delay &gt; 20 min is predicted</a:t>
                      </a:r>
                    </a:p>
                  </a:txBody>
                  <a:tcPr marL="57878" marR="57878" marT="57878" marB="115757"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1063920956"/>
                  </a:ext>
                </a:extLst>
              </a:tr>
              <a:tr h="682967">
                <a:tc>
                  <a:txBody>
                    <a:bodyPr/>
                    <a:lstStyle/>
                    <a:p>
                      <a:r>
                        <a:rPr lang="en-US" sz="1500" b="1" cap="none" spc="0">
                          <a:solidFill>
                            <a:schemeClr val="tx1"/>
                          </a:solidFill>
                        </a:rPr>
                        <a:t>4. Vendor Performance Scorecard</a:t>
                      </a:r>
                      <a:endParaRPr lang="en-US" sz="1500" cap="none" spc="0">
                        <a:solidFill>
                          <a:schemeClr val="tx1"/>
                        </a:solidFill>
                      </a:endParaRPr>
                    </a:p>
                  </a:txBody>
                  <a:tcPr marL="57878" marR="57878" marT="57878" marB="115757" anchor="ctr">
                    <a:lnL w="12700" cmpd="sng">
                      <a:noFill/>
                      <a:prstDash val="solid"/>
                    </a:lnL>
                    <a:lnR w="12700" cmpd="sng">
                      <a:noFill/>
                      <a:prstDash val="solid"/>
                    </a:lnR>
                    <a:lnT w="12700" cmpd="sng">
                      <a:noFill/>
                      <a:prstDash val="solid"/>
                    </a:lnT>
                    <a:lnB w="12700" cmpd="sng">
                      <a:noFill/>
                      <a:prstDash val="solid"/>
                    </a:lnB>
                    <a:noFill/>
                  </a:tcPr>
                </a:tc>
                <a:tc>
                  <a:txBody>
                    <a:bodyPr/>
                    <a:lstStyle/>
                    <a:p>
                      <a:r>
                        <a:rPr lang="en-US" sz="1500" cap="none" spc="0" dirty="0">
                          <a:solidFill>
                            <a:schemeClr val="tx1"/>
                          </a:solidFill>
                        </a:rPr>
                        <a:t>Rank bus companies by delay frequency and severity</a:t>
                      </a:r>
                    </a:p>
                  </a:txBody>
                  <a:tcPr marL="57878" marR="57878" marT="57878" marB="115757"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965538780"/>
                  </a:ext>
                </a:extLst>
              </a:tr>
              <a:tr h="682967">
                <a:tc>
                  <a:txBody>
                    <a:bodyPr/>
                    <a:lstStyle/>
                    <a:p>
                      <a:r>
                        <a:rPr lang="en-US" sz="1500" b="1" cap="none" spc="0">
                          <a:solidFill>
                            <a:schemeClr val="tx1"/>
                          </a:solidFill>
                        </a:rPr>
                        <a:t>5. Action Playbook</a:t>
                      </a:r>
                      <a:endParaRPr lang="en-US" sz="1500" cap="none" spc="0">
                        <a:solidFill>
                          <a:schemeClr val="tx1"/>
                        </a:solidFill>
                      </a:endParaRPr>
                    </a:p>
                  </a:txBody>
                  <a:tcPr marL="57878" marR="57878" marT="57878" marB="115757" anchor="ctr">
                    <a:lnL w="12700" cmpd="sng">
                      <a:noFill/>
                      <a:prstDash val="solid"/>
                    </a:lnL>
                    <a:lnR w="12700" cmpd="sng">
                      <a:noFill/>
                      <a:prstDash val="solid"/>
                    </a:lnR>
                    <a:lnT w="12700" cmpd="sng">
                      <a:noFill/>
                      <a:prstDash val="solid"/>
                    </a:lnT>
                    <a:lnB w="12700" cmpd="sng">
                      <a:noFill/>
                      <a:prstDash val="solid"/>
                    </a:lnB>
                    <a:noFill/>
                  </a:tcPr>
                </a:tc>
                <a:tc>
                  <a:txBody>
                    <a:bodyPr/>
                    <a:lstStyle/>
                    <a:p>
                      <a:r>
                        <a:rPr lang="en-US" sz="1500" cap="none" spc="0" dirty="0">
                          <a:solidFill>
                            <a:schemeClr val="tx1"/>
                          </a:solidFill>
                        </a:rPr>
                        <a:t>“If prediction says X, do Y” – e.g., send backup bus, reroute, notify OPT</a:t>
                      </a:r>
                    </a:p>
                  </a:txBody>
                  <a:tcPr marL="57878" marR="57878" marT="57878" marB="115757"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1909985353"/>
                  </a:ext>
                </a:extLst>
              </a:tr>
            </a:tbl>
          </a:graphicData>
        </a:graphic>
      </p:graphicFrame>
    </p:spTree>
    <p:extLst>
      <p:ext uri="{BB962C8B-B14F-4D97-AF65-F5344CB8AC3E}">
        <p14:creationId xmlns:p14="http://schemas.microsoft.com/office/powerpoint/2010/main" val="26088812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38D36-F698-1C9F-5B45-778C8AAEAA43}"/>
              </a:ext>
            </a:extLst>
          </p:cNvPr>
          <p:cNvSpPr>
            <a:spLocks noGrp="1"/>
          </p:cNvSpPr>
          <p:nvPr>
            <p:ph type="title"/>
          </p:nvPr>
        </p:nvSpPr>
        <p:spPr/>
        <p:txBody>
          <a:bodyPr/>
          <a:lstStyle/>
          <a:p>
            <a:r>
              <a:rPr lang="en-US" dirty="0"/>
              <a:t>Possible risk’s</a:t>
            </a:r>
          </a:p>
        </p:txBody>
      </p:sp>
      <p:sp>
        <p:nvSpPr>
          <p:cNvPr id="3" name="Content Placeholder 2">
            <a:extLst>
              <a:ext uri="{FF2B5EF4-FFF2-40B4-BE49-F238E27FC236}">
                <a16:creationId xmlns:a16="http://schemas.microsoft.com/office/drawing/2014/main" id="{6B1A2900-4EDD-A0BC-3F66-A5FFFB48BD38}"/>
              </a:ext>
            </a:extLst>
          </p:cNvPr>
          <p:cNvSpPr>
            <a:spLocks noGrp="1"/>
          </p:cNvSpPr>
          <p:nvPr>
            <p:ph idx="1"/>
          </p:nvPr>
        </p:nvSpPr>
        <p:spPr/>
        <p:txBody>
          <a:bodyPr/>
          <a:lstStyle/>
          <a:p>
            <a:r>
              <a:rPr lang="en-US" dirty="0"/>
              <a:t>Building any system requires not just a Data expert but also a Subject matter expert. Any working system/machine built without joining these two segments (knowledge transfer from one to another), will lead to a failed system, loss of money, time and resources.</a:t>
            </a:r>
            <a:br>
              <a:rPr lang="en-US" dirty="0"/>
            </a:br>
            <a:r>
              <a:rPr lang="en-US" dirty="0"/>
              <a:t>To avoid such situation, its advisable to clearly plan resources under each department who’ll look after different stages of the project.</a:t>
            </a:r>
          </a:p>
        </p:txBody>
      </p:sp>
    </p:spTree>
    <p:extLst>
      <p:ext uri="{BB962C8B-B14F-4D97-AF65-F5344CB8AC3E}">
        <p14:creationId xmlns:p14="http://schemas.microsoft.com/office/powerpoint/2010/main" val="24827656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EEED3BF-39C9-340A-B1CD-D038A422DC20}"/>
              </a:ext>
            </a:extLst>
          </p:cNvPr>
          <p:cNvPicPr>
            <a:picLocks noChangeAspect="1"/>
          </p:cNvPicPr>
          <p:nvPr/>
        </p:nvPicPr>
        <p:blipFill>
          <a:blip r:embed="rId2"/>
          <a:stretch>
            <a:fillRect/>
          </a:stretch>
        </p:blipFill>
        <p:spPr>
          <a:xfrm>
            <a:off x="0" y="266520"/>
            <a:ext cx="12192000" cy="6324957"/>
          </a:xfrm>
          <a:prstGeom prst="rect">
            <a:avLst/>
          </a:prstGeom>
        </p:spPr>
      </p:pic>
    </p:spTree>
    <p:extLst>
      <p:ext uri="{BB962C8B-B14F-4D97-AF65-F5344CB8AC3E}">
        <p14:creationId xmlns:p14="http://schemas.microsoft.com/office/powerpoint/2010/main" val="39690172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0F61D-5F75-EA8D-C49D-5F7DB63875F6}"/>
              </a:ext>
            </a:extLst>
          </p:cNvPr>
          <p:cNvSpPr>
            <a:spLocks noGrp="1"/>
          </p:cNvSpPr>
          <p:nvPr>
            <p:ph type="title"/>
          </p:nvPr>
        </p:nvSpPr>
        <p:spPr/>
        <p:txBody>
          <a:bodyPr/>
          <a:lstStyle/>
          <a:p>
            <a:r>
              <a:rPr lang="en-US" dirty="0"/>
              <a:t>Executive Summary</a:t>
            </a:r>
          </a:p>
        </p:txBody>
      </p:sp>
      <p:sp>
        <p:nvSpPr>
          <p:cNvPr id="3" name="Content Placeholder 2">
            <a:extLst>
              <a:ext uri="{FF2B5EF4-FFF2-40B4-BE49-F238E27FC236}">
                <a16:creationId xmlns:a16="http://schemas.microsoft.com/office/drawing/2014/main" id="{94442A8B-E6FD-F9DF-814A-A626BACFA964}"/>
              </a:ext>
            </a:extLst>
          </p:cNvPr>
          <p:cNvSpPr>
            <a:spLocks noGrp="1"/>
          </p:cNvSpPr>
          <p:nvPr>
            <p:ph idx="1"/>
          </p:nvPr>
        </p:nvSpPr>
        <p:spPr/>
        <p:txBody>
          <a:bodyPr/>
          <a:lstStyle/>
          <a:p>
            <a:r>
              <a:rPr lang="en-US" dirty="0"/>
              <a:t>With an estimate of 4 months and and 7 resources ( 1 project lead, 2 data analyst, 2 data scientist, 1 DevOps engineer and 1 IT support), this ‘live-radar’ should be up and running, predicting late bus delays before its occurrence. This live system should predict real time delays, alert parents and schools about estimated delay &amp; reason of delay, held school vendors responsible for repetitive service disruptions. </a:t>
            </a:r>
            <a:br>
              <a:rPr lang="en-US" dirty="0"/>
            </a:br>
            <a:r>
              <a:rPr lang="en-US" dirty="0"/>
              <a:t>This system will help Office of Pupil Transportation to shift focus from observing disruptions to preventing disruptions.  </a:t>
            </a:r>
          </a:p>
        </p:txBody>
      </p:sp>
    </p:spTree>
    <p:extLst>
      <p:ext uri="{BB962C8B-B14F-4D97-AF65-F5344CB8AC3E}">
        <p14:creationId xmlns:p14="http://schemas.microsoft.com/office/powerpoint/2010/main" val="34531971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1116C0-9262-2DA7-68C6-C6A91815F5F6}"/>
              </a:ext>
            </a:extLst>
          </p:cNvPr>
          <p:cNvSpPr>
            <a:spLocks noGrp="1"/>
          </p:cNvSpPr>
          <p:nvPr>
            <p:ph type="title"/>
          </p:nvPr>
        </p:nvSpPr>
        <p:spPr>
          <a:xfrm>
            <a:off x="5496821" y="1371600"/>
            <a:ext cx="6034187" cy="1097280"/>
          </a:xfrm>
        </p:spPr>
        <p:txBody>
          <a:bodyPr>
            <a:normAutofit/>
          </a:bodyPr>
          <a:lstStyle/>
          <a:p>
            <a:r>
              <a:rPr lang="en-US" dirty="0"/>
              <a:t>Key Stakeholders</a:t>
            </a:r>
          </a:p>
        </p:txBody>
      </p:sp>
      <p:pic>
        <p:nvPicPr>
          <p:cNvPr id="6" name="Picture 5" descr="Yellow school bus">
            <a:extLst>
              <a:ext uri="{FF2B5EF4-FFF2-40B4-BE49-F238E27FC236}">
                <a16:creationId xmlns:a16="http://schemas.microsoft.com/office/drawing/2014/main" id="{561F8577-D868-E1A2-CF17-6DD419A75C5C}"/>
              </a:ext>
            </a:extLst>
          </p:cNvPr>
          <p:cNvPicPr>
            <a:picLocks noChangeAspect="1"/>
          </p:cNvPicPr>
          <p:nvPr/>
        </p:nvPicPr>
        <p:blipFill>
          <a:blip r:embed="rId2"/>
          <a:srcRect l="17839" r="34878" b="-1"/>
          <a:stretch>
            <a:fillRect/>
          </a:stretch>
        </p:blipFill>
        <p:spPr>
          <a:xfrm>
            <a:off x="20" y="10"/>
            <a:ext cx="4857871" cy="6857990"/>
          </a:xfrm>
          <a:prstGeom prst="rect">
            <a:avLst/>
          </a:prstGeom>
        </p:spPr>
      </p:pic>
      <p:cxnSp>
        <p:nvCxnSpPr>
          <p:cNvPr id="12" name="Straight Connector 11">
            <a:extLst>
              <a:ext uri="{FF2B5EF4-FFF2-40B4-BE49-F238E27FC236}">
                <a16:creationId xmlns:a16="http://schemas.microsoft.com/office/drawing/2014/main" id="{691422F5-4221-4812-AFD9-5479C6D60AD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580905" y="1031005"/>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D653AF6-7DD5-BF8D-1A89-C4CC139F19B7}"/>
              </a:ext>
            </a:extLst>
          </p:cNvPr>
          <p:cNvSpPr>
            <a:spLocks noGrp="1"/>
          </p:cNvSpPr>
          <p:nvPr>
            <p:ph idx="1"/>
          </p:nvPr>
        </p:nvSpPr>
        <p:spPr>
          <a:xfrm>
            <a:off x="5496821" y="2633236"/>
            <a:ext cx="6034187" cy="3664687"/>
          </a:xfrm>
        </p:spPr>
        <p:txBody>
          <a:bodyPr>
            <a:normAutofit/>
          </a:bodyPr>
          <a:lstStyle/>
          <a:p>
            <a:pPr>
              <a:lnSpc>
                <a:spcPct val="110000"/>
              </a:lnSpc>
            </a:pPr>
            <a:r>
              <a:rPr lang="en-US" sz="2800" b="1" dirty="0"/>
              <a:t>OPT (Office of Pupil Transportation) by New York City Department of Education.</a:t>
            </a:r>
          </a:p>
          <a:p>
            <a:pPr>
              <a:lnSpc>
                <a:spcPct val="110000"/>
              </a:lnSpc>
            </a:pPr>
            <a:r>
              <a:rPr lang="en-US" sz="2800" b="1" dirty="0"/>
              <a:t>Parents &amp; Guardians</a:t>
            </a:r>
          </a:p>
          <a:p>
            <a:pPr>
              <a:lnSpc>
                <a:spcPct val="110000"/>
              </a:lnSpc>
            </a:pPr>
            <a:r>
              <a:rPr lang="en-US" sz="2800" b="1" dirty="0"/>
              <a:t>Bus Vendors</a:t>
            </a:r>
          </a:p>
          <a:p>
            <a:pPr>
              <a:lnSpc>
                <a:spcPct val="110000"/>
              </a:lnSpc>
            </a:pPr>
            <a:r>
              <a:rPr lang="en-US" sz="2800" b="1" dirty="0"/>
              <a:t>School Administrations</a:t>
            </a:r>
          </a:p>
        </p:txBody>
      </p:sp>
    </p:spTree>
    <p:extLst>
      <p:ext uri="{BB962C8B-B14F-4D97-AF65-F5344CB8AC3E}">
        <p14:creationId xmlns:p14="http://schemas.microsoft.com/office/powerpoint/2010/main" val="42427846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E8D7E0-CEE9-802C-196A-2484DA64E776}"/>
              </a:ext>
            </a:extLst>
          </p:cNvPr>
          <p:cNvSpPr>
            <a:spLocks noGrp="1"/>
          </p:cNvSpPr>
          <p:nvPr>
            <p:ph type="title"/>
          </p:nvPr>
        </p:nvSpPr>
        <p:spPr>
          <a:xfrm>
            <a:off x="7239871" y="535709"/>
            <a:ext cx="4382153" cy="863323"/>
          </a:xfrm>
        </p:spPr>
        <p:txBody>
          <a:bodyPr anchor="b">
            <a:normAutofit/>
          </a:bodyPr>
          <a:lstStyle/>
          <a:p>
            <a:r>
              <a:rPr lang="en-US" sz="3600" dirty="0"/>
              <a:t>Bus Delay Journey</a:t>
            </a:r>
          </a:p>
        </p:txBody>
      </p:sp>
      <p:pic>
        <p:nvPicPr>
          <p:cNvPr id="5" name="Picture 4" descr="A busy city street with cars and billboards&#10;&#10;Description automatically generated">
            <a:extLst>
              <a:ext uri="{FF2B5EF4-FFF2-40B4-BE49-F238E27FC236}">
                <a16:creationId xmlns:a16="http://schemas.microsoft.com/office/drawing/2014/main" id="{C671E1D7-C831-96F5-6189-AAFC283FA4B5}"/>
              </a:ext>
            </a:extLst>
          </p:cNvPr>
          <p:cNvPicPr>
            <a:picLocks noChangeAspect="1"/>
          </p:cNvPicPr>
          <p:nvPr/>
        </p:nvPicPr>
        <p:blipFill>
          <a:blip r:embed="rId2"/>
          <a:srcRect l="2587" r="3037" b="-1"/>
          <a:stretch>
            <a:fillRect/>
          </a:stretch>
        </p:blipFill>
        <p:spPr>
          <a:xfrm>
            <a:off x="20" y="535709"/>
            <a:ext cx="6912409" cy="5820640"/>
          </a:xfrm>
          <a:prstGeom prst="rect">
            <a:avLst/>
          </a:prstGeom>
        </p:spPr>
      </p:pic>
      <p:cxnSp>
        <p:nvCxnSpPr>
          <p:cNvPr id="19" name="Straight Connector 18">
            <a:extLst>
              <a:ext uri="{FF2B5EF4-FFF2-40B4-BE49-F238E27FC236}">
                <a16:creationId xmlns:a16="http://schemas.microsoft.com/office/drawing/2014/main" id="{02C7985C-B0C3-CC50-E86A-B5EBA40E01D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 y="6359240"/>
            <a:ext cx="822960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65C9495-C198-34F6-9535-DB02F009EE1C}"/>
              </a:ext>
            </a:extLst>
          </p:cNvPr>
          <p:cNvSpPr>
            <a:spLocks noGrp="1"/>
          </p:cNvSpPr>
          <p:nvPr>
            <p:ph idx="1"/>
          </p:nvPr>
        </p:nvSpPr>
        <p:spPr>
          <a:xfrm>
            <a:off x="7239871" y="1481331"/>
            <a:ext cx="4172265" cy="4875018"/>
          </a:xfrm>
        </p:spPr>
        <p:txBody>
          <a:bodyPr anchor="t">
            <a:noAutofit/>
          </a:bodyPr>
          <a:lstStyle/>
          <a:p>
            <a:pPr marL="0" indent="0">
              <a:lnSpc>
                <a:spcPct val="110000"/>
              </a:lnSpc>
              <a:buNone/>
            </a:pPr>
            <a:r>
              <a:rPr lang="en-US" sz="1600" b="1" u="sng" dirty="0"/>
              <a:t>Scenario 1</a:t>
            </a:r>
            <a:br>
              <a:rPr lang="en-US" sz="1600" dirty="0"/>
            </a:br>
            <a:r>
              <a:rPr lang="en-US" sz="1600" dirty="0"/>
              <a:t>Imagine a busy New York weekday……..</a:t>
            </a:r>
            <a:br>
              <a:rPr lang="en-US" sz="1600" dirty="0"/>
            </a:br>
            <a:r>
              <a:rPr lang="en-US" sz="1600" dirty="0"/>
              <a:t>a corporate passionate employee all ready to leave for his/her office, a retail store worker hustling to make to his store before customer’s start showing up, all the health coach and fitness freak driving those vehicles to hit gym before it gets too crowded and some college students who got over friendly today and thought to catch up at that far corner café for a morning coffee… and amidst all these chaos is also stuck a school bus trying its best to reach school premises on time, carrying educational and safety responsibility of countable but bus full of young lives.</a:t>
            </a:r>
          </a:p>
        </p:txBody>
      </p:sp>
    </p:spTree>
    <p:extLst>
      <p:ext uri="{BB962C8B-B14F-4D97-AF65-F5344CB8AC3E}">
        <p14:creationId xmlns:p14="http://schemas.microsoft.com/office/powerpoint/2010/main" val="17436734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E8D7E0-CEE9-802C-196A-2484DA64E776}"/>
              </a:ext>
            </a:extLst>
          </p:cNvPr>
          <p:cNvSpPr>
            <a:spLocks noGrp="1"/>
          </p:cNvSpPr>
          <p:nvPr>
            <p:ph type="title"/>
          </p:nvPr>
        </p:nvSpPr>
        <p:spPr>
          <a:xfrm>
            <a:off x="7313189" y="557788"/>
            <a:ext cx="4693754" cy="792038"/>
          </a:xfrm>
        </p:spPr>
        <p:txBody>
          <a:bodyPr anchor="b">
            <a:normAutofit/>
          </a:bodyPr>
          <a:lstStyle/>
          <a:p>
            <a:r>
              <a:rPr lang="en-US" sz="3600" dirty="0"/>
              <a:t>Bus Delay Journey</a:t>
            </a:r>
          </a:p>
        </p:txBody>
      </p:sp>
      <p:pic>
        <p:nvPicPr>
          <p:cNvPr id="5" name="Picture 4" descr="A flat tire on a yellow bus&#10;&#10;Description automatically generated">
            <a:extLst>
              <a:ext uri="{FF2B5EF4-FFF2-40B4-BE49-F238E27FC236}">
                <a16:creationId xmlns:a16="http://schemas.microsoft.com/office/drawing/2014/main" id="{79A2E816-62AA-4356-5EAD-AA86244A14B4}"/>
              </a:ext>
            </a:extLst>
          </p:cNvPr>
          <p:cNvPicPr>
            <a:picLocks noChangeAspect="1"/>
          </p:cNvPicPr>
          <p:nvPr/>
        </p:nvPicPr>
        <p:blipFill>
          <a:blip r:embed="rId2"/>
          <a:srcRect l="17996"/>
          <a:stretch>
            <a:fillRect/>
          </a:stretch>
        </p:blipFill>
        <p:spPr>
          <a:xfrm>
            <a:off x="20" y="535709"/>
            <a:ext cx="7010380" cy="5820640"/>
          </a:xfrm>
          <a:prstGeom prst="rect">
            <a:avLst/>
          </a:prstGeom>
        </p:spPr>
      </p:pic>
      <p:cxnSp>
        <p:nvCxnSpPr>
          <p:cNvPr id="12" name="Straight Connector 11">
            <a:extLst>
              <a:ext uri="{FF2B5EF4-FFF2-40B4-BE49-F238E27FC236}">
                <a16:creationId xmlns:a16="http://schemas.microsoft.com/office/drawing/2014/main" id="{02C7985C-B0C3-CC50-E86A-B5EBA40E01D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 y="6359240"/>
            <a:ext cx="822960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65C9495-C198-34F6-9535-DB02F009EE1C}"/>
              </a:ext>
            </a:extLst>
          </p:cNvPr>
          <p:cNvSpPr>
            <a:spLocks noGrp="1"/>
          </p:cNvSpPr>
          <p:nvPr>
            <p:ph idx="1"/>
          </p:nvPr>
        </p:nvSpPr>
        <p:spPr>
          <a:xfrm>
            <a:off x="7402286" y="1447800"/>
            <a:ext cx="4128722" cy="4884774"/>
          </a:xfrm>
        </p:spPr>
        <p:txBody>
          <a:bodyPr anchor="t">
            <a:normAutofit/>
          </a:bodyPr>
          <a:lstStyle/>
          <a:p>
            <a:pPr marL="0" indent="0">
              <a:lnSpc>
                <a:spcPct val="110000"/>
              </a:lnSpc>
              <a:buNone/>
            </a:pPr>
            <a:r>
              <a:rPr lang="en-US" sz="1600" b="1" u="sng" dirty="0"/>
              <a:t>Scenario 2</a:t>
            </a:r>
            <a:br>
              <a:rPr lang="en-US" sz="1600" dirty="0"/>
            </a:br>
            <a:r>
              <a:rPr lang="en-US" sz="1600" dirty="0"/>
              <a:t>Now Imagine another New York suburb weekday during winter mornings with light rain……..</a:t>
            </a:r>
            <a:br>
              <a:rPr lang="en-US" sz="1600" dirty="0"/>
            </a:br>
            <a:r>
              <a:rPr lang="en-US" sz="1600" dirty="0"/>
              <a:t>Everything remains same like any other weekday, except this time the traffic is less because of freezing rain and dark cloud covering the sky. The school bus is still hustling to make in time, carrying children from curbside during such harsh winters, the traffic issue is gone because the roads are empty… and there comes another problem ….. FLAT TIRE</a:t>
            </a:r>
          </a:p>
        </p:txBody>
      </p:sp>
    </p:spTree>
    <p:extLst>
      <p:ext uri="{BB962C8B-B14F-4D97-AF65-F5344CB8AC3E}">
        <p14:creationId xmlns:p14="http://schemas.microsoft.com/office/powerpoint/2010/main" val="22679122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3696B-0ABC-5367-72F6-648ADA918A44}"/>
              </a:ext>
            </a:extLst>
          </p:cNvPr>
          <p:cNvSpPr>
            <a:spLocks noGrp="1"/>
          </p:cNvSpPr>
          <p:nvPr>
            <p:ph type="title"/>
          </p:nvPr>
        </p:nvSpPr>
        <p:spPr/>
        <p:txBody>
          <a:bodyPr/>
          <a:lstStyle/>
          <a:p>
            <a:r>
              <a:rPr lang="en-US" dirty="0"/>
              <a:t>Understanding the Business Problem</a:t>
            </a:r>
          </a:p>
        </p:txBody>
      </p:sp>
      <p:sp>
        <p:nvSpPr>
          <p:cNvPr id="3" name="Content Placeholder 2">
            <a:extLst>
              <a:ext uri="{FF2B5EF4-FFF2-40B4-BE49-F238E27FC236}">
                <a16:creationId xmlns:a16="http://schemas.microsoft.com/office/drawing/2014/main" id="{14A9A816-5123-8CDD-DD86-085D1BCC51C1}"/>
              </a:ext>
            </a:extLst>
          </p:cNvPr>
          <p:cNvSpPr>
            <a:spLocks noGrp="1"/>
          </p:cNvSpPr>
          <p:nvPr>
            <p:ph idx="1"/>
          </p:nvPr>
        </p:nvSpPr>
        <p:spPr/>
        <p:txBody>
          <a:bodyPr>
            <a:normAutofit lnSpcReduction="10000"/>
          </a:bodyPr>
          <a:lstStyle/>
          <a:p>
            <a:pPr marL="0" indent="0">
              <a:buNone/>
            </a:pPr>
            <a:r>
              <a:rPr lang="en-US" dirty="0"/>
              <a:t>From the previous 2 case scenarios we understand, how crucial it is to track the movement of these school buses by each and every stakeholder. Another important fact that can be safely said from the previous 2 slides are, there can be several factors contributing to bus delays which may or may not be within human control. Therefore, it is necessary to understand/predict what can be average delay in a particular route, and any delay lying beyond this zone might need joint intervention of OPT and Bus Vendors. </a:t>
            </a:r>
            <a:br>
              <a:rPr lang="en-US" dirty="0"/>
            </a:br>
            <a:br>
              <a:rPr lang="en-US" dirty="0"/>
            </a:br>
            <a:r>
              <a:rPr lang="en-US" dirty="0"/>
              <a:t>This analysis isn’t just numbers- it’s about answering all those families who are waiting at home and helping all those bus vendors who cannot improve working efficiency because of no analysis.</a:t>
            </a:r>
          </a:p>
        </p:txBody>
      </p:sp>
    </p:spTree>
    <p:extLst>
      <p:ext uri="{BB962C8B-B14F-4D97-AF65-F5344CB8AC3E}">
        <p14:creationId xmlns:p14="http://schemas.microsoft.com/office/powerpoint/2010/main" val="13123794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BDA151C-5770-45E4-AAFF-59E7F4038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1FD67AC-A513-6AFE-FB0C-AE1B6DC4A4D7}"/>
              </a:ext>
            </a:extLst>
          </p:cNvPr>
          <p:cNvSpPr>
            <a:spLocks noGrp="1"/>
          </p:cNvSpPr>
          <p:nvPr>
            <p:ph type="title"/>
          </p:nvPr>
        </p:nvSpPr>
        <p:spPr>
          <a:xfrm>
            <a:off x="640080" y="914399"/>
            <a:ext cx="10847494" cy="1171069"/>
          </a:xfrm>
        </p:spPr>
        <p:txBody>
          <a:bodyPr anchor="t">
            <a:normAutofit/>
          </a:bodyPr>
          <a:lstStyle/>
          <a:p>
            <a:r>
              <a:rPr lang="en-US"/>
              <a:t>Formulating Business Problem</a:t>
            </a:r>
            <a:endParaRPr lang="en-US" dirty="0"/>
          </a:p>
        </p:txBody>
      </p:sp>
      <p:pic>
        <p:nvPicPr>
          <p:cNvPr id="5" name="Picture 4" descr="A sign with black text&#10;&#10;Description automatically generated">
            <a:extLst>
              <a:ext uri="{FF2B5EF4-FFF2-40B4-BE49-F238E27FC236}">
                <a16:creationId xmlns:a16="http://schemas.microsoft.com/office/drawing/2014/main" id="{72B3E26E-29BC-2833-0C79-D1A4639947D0}"/>
              </a:ext>
            </a:extLst>
          </p:cNvPr>
          <p:cNvPicPr>
            <a:picLocks noChangeAspect="1"/>
          </p:cNvPicPr>
          <p:nvPr/>
        </p:nvPicPr>
        <p:blipFill>
          <a:blip r:embed="rId2"/>
          <a:stretch>
            <a:fillRect/>
          </a:stretch>
        </p:blipFill>
        <p:spPr>
          <a:xfrm>
            <a:off x="713232" y="2256287"/>
            <a:ext cx="5633647" cy="3760459"/>
          </a:xfrm>
          <a:prstGeom prst="rect">
            <a:avLst/>
          </a:prstGeom>
        </p:spPr>
      </p:pic>
      <p:sp>
        <p:nvSpPr>
          <p:cNvPr id="3" name="Content Placeholder 2">
            <a:extLst>
              <a:ext uri="{FF2B5EF4-FFF2-40B4-BE49-F238E27FC236}">
                <a16:creationId xmlns:a16="http://schemas.microsoft.com/office/drawing/2014/main" id="{CEB9370E-B6D2-53B4-6DC1-A84C771C2A8C}"/>
              </a:ext>
            </a:extLst>
          </p:cNvPr>
          <p:cNvSpPr>
            <a:spLocks noGrp="1"/>
          </p:cNvSpPr>
          <p:nvPr>
            <p:ph idx="1"/>
          </p:nvPr>
        </p:nvSpPr>
        <p:spPr>
          <a:xfrm>
            <a:off x="6760029" y="2256287"/>
            <a:ext cx="4718739" cy="4016491"/>
          </a:xfrm>
        </p:spPr>
        <p:txBody>
          <a:bodyPr anchor="t">
            <a:normAutofit/>
          </a:bodyPr>
          <a:lstStyle/>
          <a:p>
            <a:pPr marL="0" indent="0">
              <a:lnSpc>
                <a:spcPct val="110000"/>
              </a:lnSpc>
              <a:buNone/>
            </a:pPr>
            <a:r>
              <a:rPr lang="en-US" dirty="0"/>
              <a:t>Making a Delay-Forecasting System – using real time traffic and weather data to exactly predict route delays, find alternative routes and send backup vehicles wherever necessary, along with timely alerting parents.</a:t>
            </a:r>
          </a:p>
          <a:p>
            <a:pPr marL="0" indent="0">
              <a:lnSpc>
                <a:spcPct val="110000"/>
              </a:lnSpc>
              <a:buNone/>
            </a:pPr>
            <a:endParaRPr lang="en-US" dirty="0"/>
          </a:p>
          <a:p>
            <a:pPr marL="0" indent="0">
              <a:lnSpc>
                <a:spcPct val="110000"/>
              </a:lnSpc>
              <a:buNone/>
            </a:pPr>
            <a:r>
              <a:rPr lang="en-US" dirty="0"/>
              <a:t>Imagine it like a ‘Delay-Radar’ system: </a:t>
            </a:r>
            <a:br>
              <a:rPr lang="en-US" dirty="0"/>
            </a:br>
            <a:r>
              <a:rPr lang="en-US" dirty="0"/>
              <a:t> This bus, this route, this bus company, serving this school – expect a 20 minute delay.</a:t>
            </a:r>
          </a:p>
        </p:txBody>
      </p:sp>
      <p:cxnSp>
        <p:nvCxnSpPr>
          <p:cNvPr id="12" name="Straight Connector 11">
            <a:extLst>
              <a:ext uri="{FF2B5EF4-FFF2-40B4-BE49-F238E27FC236}">
                <a16:creationId xmlns:a16="http://schemas.microsoft.com/office/drawing/2014/main" id="{2EA0F4A6-3CC9-C9E2-BA02-58FA29F7DD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72253" y="6272784"/>
            <a:ext cx="10847495"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730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95508A-342D-1754-163A-0F9D4BDBE2A1}"/>
              </a:ext>
            </a:extLst>
          </p:cNvPr>
          <p:cNvSpPr>
            <a:spLocks noGrp="1"/>
          </p:cNvSpPr>
          <p:nvPr>
            <p:ph type="title"/>
          </p:nvPr>
        </p:nvSpPr>
        <p:spPr/>
        <p:txBody>
          <a:bodyPr/>
          <a:lstStyle/>
          <a:p>
            <a:r>
              <a:rPr lang="en-US" dirty="0"/>
              <a:t>What Data Told Soo Far ?!</a:t>
            </a:r>
          </a:p>
        </p:txBody>
      </p:sp>
      <p:sp>
        <p:nvSpPr>
          <p:cNvPr id="3" name="Content Placeholder 2">
            <a:extLst>
              <a:ext uri="{FF2B5EF4-FFF2-40B4-BE49-F238E27FC236}">
                <a16:creationId xmlns:a16="http://schemas.microsoft.com/office/drawing/2014/main" id="{1CAED177-4939-7572-4F4F-C10C64696938}"/>
              </a:ext>
            </a:extLst>
          </p:cNvPr>
          <p:cNvSpPr>
            <a:spLocks noGrp="1"/>
          </p:cNvSpPr>
          <p:nvPr>
            <p:ph idx="1"/>
          </p:nvPr>
        </p:nvSpPr>
        <p:spPr/>
        <p:txBody>
          <a:bodyPr>
            <a:normAutofit fontScale="92500" lnSpcReduction="20000"/>
          </a:bodyPr>
          <a:lstStyle/>
          <a:p>
            <a:pPr marL="0" indent="0">
              <a:buNone/>
            </a:pPr>
            <a:r>
              <a:rPr lang="en-US" dirty="0"/>
              <a:t>Before digging into these reports, it was necessary to make sure that all the information are useful, reliable and organized, as any wrong information can lead to bad decision making. Arranging these reports in usable pattern was similar to organizing a messy cabinet.</a:t>
            </a:r>
            <a:br>
              <a:rPr lang="en-US" dirty="0"/>
            </a:br>
            <a:br>
              <a:rPr lang="en-US" dirty="0"/>
            </a:br>
            <a:r>
              <a:rPr lang="en-US" dirty="0"/>
              <a:t>To better understand this project and the amount of resources required to complete it, we decided to give it a skim-read. The numbers indicated a lot of inconsistencies, for example someone was maintaining a daily diary and suddenly skipped couple of days leaving the audience in suspense as to what might have happened.</a:t>
            </a:r>
            <a:br>
              <a:rPr lang="en-US" dirty="0"/>
            </a:br>
            <a:r>
              <a:rPr lang="en-US" dirty="0"/>
              <a:t>So to make the daily diary (our bus data) more consistent we tried filling the gaps, but whenever the missing records turned from days to year’s we decided not to create synthetic story points and moved into analyzing another year. The intent behind doing this ‘find and fill’ method was simple, we wanted to look at yearly trends, repetitive patterns, any bus vendor facing same mechanical issues etc.</a:t>
            </a:r>
          </a:p>
        </p:txBody>
      </p:sp>
    </p:spTree>
    <p:extLst>
      <p:ext uri="{BB962C8B-B14F-4D97-AF65-F5344CB8AC3E}">
        <p14:creationId xmlns:p14="http://schemas.microsoft.com/office/powerpoint/2010/main" val="22013690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527FCEA-6143-4C5E-8C45-8AC9237ADE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A9F23AD-7A55-49F3-A3EC-743F47F36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7090"/>
            <a:ext cx="6741849" cy="5897880"/>
          </a:xfrm>
          <a:prstGeom prst="rect">
            <a:avLst/>
          </a:prstGeom>
          <a:solidFill>
            <a:srgbClr val="FFFFFF"/>
          </a:solidFill>
          <a:ln w="19050">
            <a:solidFill>
              <a:schemeClr val="tx1">
                <a:lumMod val="50000"/>
                <a:lumOff val="50000"/>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graph showing the average delay&#10;&#10;Description automatically generated">
            <a:extLst>
              <a:ext uri="{FF2B5EF4-FFF2-40B4-BE49-F238E27FC236}">
                <a16:creationId xmlns:a16="http://schemas.microsoft.com/office/drawing/2014/main" id="{11F61ADA-63B7-D471-ED6C-E9046BEA918E}"/>
              </a:ext>
            </a:extLst>
          </p:cNvPr>
          <p:cNvPicPr>
            <a:picLocks noChangeAspect="1"/>
          </p:cNvPicPr>
          <p:nvPr/>
        </p:nvPicPr>
        <p:blipFill>
          <a:blip r:embed="rId2"/>
          <a:stretch>
            <a:fillRect/>
          </a:stretch>
        </p:blipFill>
        <p:spPr>
          <a:xfrm>
            <a:off x="641180" y="1320703"/>
            <a:ext cx="6410084" cy="4230654"/>
          </a:xfrm>
          <a:prstGeom prst="rect">
            <a:avLst/>
          </a:prstGeom>
        </p:spPr>
      </p:pic>
      <p:sp>
        <p:nvSpPr>
          <p:cNvPr id="16" name="Rectangle 15">
            <a:extLst>
              <a:ext uri="{FF2B5EF4-FFF2-40B4-BE49-F238E27FC236}">
                <a16:creationId xmlns:a16="http://schemas.microsoft.com/office/drawing/2014/main" id="{D7D9F91F-72C9-4DB9-ABD0-A8180D8262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480060"/>
            <a:ext cx="4180332" cy="2788074"/>
          </a:xfrm>
          <a:prstGeom prst="rect">
            <a:avLst/>
          </a:prstGeom>
          <a:solidFill>
            <a:srgbClr val="FFFFFF"/>
          </a:solidFill>
          <a:ln w="19050">
            <a:solidFill>
              <a:schemeClr val="tx1">
                <a:lumMod val="50000"/>
                <a:lumOff val="50000"/>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graph showing a distribution of bus delay&#10;&#10;Description automatically generated">
            <a:extLst>
              <a:ext uri="{FF2B5EF4-FFF2-40B4-BE49-F238E27FC236}">
                <a16:creationId xmlns:a16="http://schemas.microsoft.com/office/drawing/2014/main" id="{1F97D2A0-B587-7EE0-E7D2-17DC89278068}"/>
              </a:ext>
            </a:extLst>
          </p:cNvPr>
          <p:cNvPicPr>
            <a:picLocks noChangeAspect="1"/>
          </p:cNvPicPr>
          <p:nvPr/>
        </p:nvPicPr>
        <p:blipFill>
          <a:blip r:embed="rId3"/>
          <a:stretch>
            <a:fillRect/>
          </a:stretch>
        </p:blipFill>
        <p:spPr>
          <a:xfrm>
            <a:off x="7733534" y="643467"/>
            <a:ext cx="3779622" cy="2475653"/>
          </a:xfrm>
          <a:prstGeom prst="rect">
            <a:avLst/>
          </a:prstGeom>
        </p:spPr>
      </p:pic>
      <p:sp>
        <p:nvSpPr>
          <p:cNvPr id="18" name="Rectangle 17">
            <a:extLst>
              <a:ext uri="{FF2B5EF4-FFF2-40B4-BE49-F238E27FC236}">
                <a16:creationId xmlns:a16="http://schemas.microsoft.com/office/drawing/2014/main" id="{BE016956-CE9F-4946-8834-A8BC3529D0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603670"/>
            <a:ext cx="4180332" cy="2788074"/>
          </a:xfrm>
          <a:prstGeom prst="rect">
            <a:avLst/>
          </a:prstGeom>
          <a:solidFill>
            <a:srgbClr val="FFFFFF"/>
          </a:solidFill>
          <a:ln w="19050">
            <a:solidFill>
              <a:schemeClr val="tx1">
                <a:lumMod val="50000"/>
                <a:lumOff val="50000"/>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aph of a number of red bars&#10;&#10;Description automatically generated with medium confidence">
            <a:extLst>
              <a:ext uri="{FF2B5EF4-FFF2-40B4-BE49-F238E27FC236}">
                <a16:creationId xmlns:a16="http://schemas.microsoft.com/office/drawing/2014/main" id="{88E08FE1-031F-8AD2-EE1B-C0E151DAEEFE}"/>
              </a:ext>
            </a:extLst>
          </p:cNvPr>
          <p:cNvPicPr>
            <a:picLocks noChangeAspect="1"/>
          </p:cNvPicPr>
          <p:nvPr/>
        </p:nvPicPr>
        <p:blipFill>
          <a:blip r:embed="rId4"/>
          <a:stretch>
            <a:fillRect/>
          </a:stretch>
        </p:blipFill>
        <p:spPr>
          <a:xfrm>
            <a:off x="7695873" y="4025092"/>
            <a:ext cx="3854945" cy="1917834"/>
          </a:xfrm>
          <a:prstGeom prst="rect">
            <a:avLst/>
          </a:prstGeom>
        </p:spPr>
      </p:pic>
    </p:spTree>
    <p:extLst>
      <p:ext uri="{BB962C8B-B14F-4D97-AF65-F5344CB8AC3E}">
        <p14:creationId xmlns:p14="http://schemas.microsoft.com/office/powerpoint/2010/main" val="31880414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C9D66-4ED3-2FC4-7C1C-E5B2136357D2}"/>
              </a:ext>
            </a:extLst>
          </p:cNvPr>
          <p:cNvSpPr>
            <a:spLocks noGrp="1"/>
          </p:cNvSpPr>
          <p:nvPr>
            <p:ph type="title"/>
          </p:nvPr>
        </p:nvSpPr>
        <p:spPr/>
        <p:txBody>
          <a:bodyPr/>
          <a:lstStyle/>
          <a:p>
            <a:r>
              <a:rPr lang="en-US" dirty="0"/>
              <a:t>Further Steps of Delay-Predicting System</a:t>
            </a:r>
          </a:p>
        </p:txBody>
      </p:sp>
      <p:sp>
        <p:nvSpPr>
          <p:cNvPr id="3" name="Content Placeholder 2">
            <a:extLst>
              <a:ext uri="{FF2B5EF4-FFF2-40B4-BE49-F238E27FC236}">
                <a16:creationId xmlns:a16="http://schemas.microsoft.com/office/drawing/2014/main" id="{E1A625F6-95BF-1FAB-07D1-094AF149513B}"/>
              </a:ext>
            </a:extLst>
          </p:cNvPr>
          <p:cNvSpPr>
            <a:spLocks noGrp="1"/>
          </p:cNvSpPr>
          <p:nvPr>
            <p:ph idx="1"/>
          </p:nvPr>
        </p:nvSpPr>
        <p:spPr/>
        <p:txBody>
          <a:bodyPr/>
          <a:lstStyle/>
          <a:p>
            <a:r>
              <a:rPr lang="en-US" dirty="0"/>
              <a:t>Step 1- A thorough detective style search, fill, tie lose threads and find real culprits to make a strong data starting point, marking it as a stepping stone for building this system.</a:t>
            </a:r>
          </a:p>
          <a:p>
            <a:r>
              <a:rPr lang="en-US" dirty="0"/>
              <a:t>Step 2- Make working systems which are able to predict these delays timely and correctly, avoiding dollar overflow due to delayed information.</a:t>
            </a:r>
          </a:p>
          <a:p>
            <a:r>
              <a:rPr lang="en-US" dirty="0"/>
              <a:t>Step 3- Employ these systems into a very small segment of New York city and find how effective are these systems working, eventually predict its potential when applied to larger network of schools.</a:t>
            </a:r>
          </a:p>
        </p:txBody>
      </p:sp>
    </p:spTree>
    <p:extLst>
      <p:ext uri="{BB962C8B-B14F-4D97-AF65-F5344CB8AC3E}">
        <p14:creationId xmlns:p14="http://schemas.microsoft.com/office/powerpoint/2010/main" val="2842472779"/>
      </p:ext>
    </p:extLst>
  </p:cSld>
  <p:clrMapOvr>
    <a:masterClrMapping/>
  </p:clrMapOvr>
</p:sld>
</file>

<file path=ppt/theme/theme1.xml><?xml version="1.0" encoding="utf-8"?>
<a:theme xmlns:a="http://schemas.openxmlformats.org/drawingml/2006/main" name="DashVTI">
  <a:themeElements>
    <a:clrScheme name="Custom 6">
      <a:dk1>
        <a:sysClr val="windowText" lastClr="000000"/>
      </a:dk1>
      <a:lt1>
        <a:sysClr val="window" lastClr="FFFFFF"/>
      </a:lt1>
      <a:dk2>
        <a:srgbClr val="0D1C3B"/>
      </a:dk2>
      <a:lt2>
        <a:srgbClr val="F5F2F9"/>
      </a:lt2>
      <a:accent1>
        <a:srgbClr val="1973EB"/>
      </a:accent1>
      <a:accent2>
        <a:srgbClr val="25C8A2"/>
      </a:accent2>
      <a:accent3>
        <a:srgbClr val="BF8ED1"/>
      </a:accent3>
      <a:accent4>
        <a:srgbClr val="FE733C"/>
      </a:accent4>
      <a:accent5>
        <a:srgbClr val="FE5A5A"/>
      </a:accent5>
      <a:accent6>
        <a:srgbClr val="1AC16E"/>
      </a:accent6>
      <a:hlink>
        <a:srgbClr val="1AC16E"/>
      </a:hlink>
      <a:folHlink>
        <a:srgbClr val="00B0F0"/>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0A75137F-CDEB-4E94-A788-9D255EBE1B91}" vid="{DE9A6A09-5855-45A3-8E99-4290ED24057C}"/>
    </a:ext>
  </a:extLst>
</a:theme>
</file>

<file path=docProps/app.xml><?xml version="1.0" encoding="utf-8"?>
<Properties xmlns="http://schemas.openxmlformats.org/officeDocument/2006/extended-properties" xmlns:vt="http://schemas.openxmlformats.org/officeDocument/2006/docPropsVTypes">
  <TotalTime>11660</TotalTime>
  <Words>1018</Words>
  <Application>Microsoft Macintosh PowerPoint</Application>
  <PresentationFormat>Widescreen</PresentationFormat>
  <Paragraphs>39</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Grandview Display</vt:lpstr>
      <vt:lpstr>DashVTI</vt:lpstr>
      <vt:lpstr>‘Bus Delay’ Business Report</vt:lpstr>
      <vt:lpstr>Key Stakeholders</vt:lpstr>
      <vt:lpstr>Bus Delay Journey</vt:lpstr>
      <vt:lpstr>Bus Delay Journey</vt:lpstr>
      <vt:lpstr>Understanding the Business Problem</vt:lpstr>
      <vt:lpstr>Formulating Business Problem</vt:lpstr>
      <vt:lpstr>What Data Told Soo Far ?!</vt:lpstr>
      <vt:lpstr>PowerPoint Presentation</vt:lpstr>
      <vt:lpstr>Further Steps of Delay-Predicting System</vt:lpstr>
      <vt:lpstr>Project Deliverables</vt:lpstr>
      <vt:lpstr>Possible risk’s</vt:lpstr>
      <vt:lpstr>PowerPoint Presentation</vt:lpstr>
      <vt:lpstr>Executive 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 Delay’ Business Report</dc:title>
  <dc:creator>Mukherjee, Isha</dc:creator>
  <cp:lastModifiedBy>Abrar Altaf Lone</cp:lastModifiedBy>
  <cp:revision>4</cp:revision>
  <dcterms:created xsi:type="dcterms:W3CDTF">2025-10-26T02:00:24Z</dcterms:created>
  <dcterms:modified xsi:type="dcterms:W3CDTF">2025-12-10T14:44:29Z</dcterms:modified>
</cp:coreProperties>
</file>

<file path=docProps/thumbnail.jpeg>
</file>